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1"/>
  </p:notesMasterIdLst>
  <p:sldIdLst>
    <p:sldId id="284" r:id="rId4"/>
    <p:sldId id="300" r:id="rId5"/>
    <p:sldId id="299" r:id="rId6"/>
    <p:sldId id="301" r:id="rId7"/>
    <p:sldId id="288" r:id="rId8"/>
    <p:sldId id="304" r:id="rId9"/>
    <p:sldId id="303" r:id="rId10"/>
    <p:sldId id="291" r:id="rId11"/>
    <p:sldId id="298" r:id="rId12"/>
    <p:sldId id="286" r:id="rId13"/>
    <p:sldId id="289" r:id="rId14"/>
    <p:sldId id="302" r:id="rId15"/>
    <p:sldId id="296" r:id="rId16"/>
    <p:sldId id="292" r:id="rId17"/>
    <p:sldId id="293" r:id="rId18"/>
    <p:sldId id="287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3/19/2015 11:37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(Microsoft Corporation), 2007.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защищены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названия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продуктов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являются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могут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являться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зарегистрированными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США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странах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приведена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этом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документе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только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демонстрационных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целях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отражает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зрения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представителей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момент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Поскольку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вынуждена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учитывать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меняющиеся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рыночные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условия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гарантирует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точность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указанной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после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а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также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берет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себя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подобной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обязанности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3/19/2015 11:37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2204864"/>
            <a:ext cx="7416824" cy="309701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Эффективное взаимодействие с семьями воспитанников по формированию  здоровья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332657"/>
            <a:ext cx="7043208" cy="1368152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1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240360" cy="2520280"/>
          </a:xfrm>
          <a:prstGeom prst="rect">
            <a:avLst/>
          </a:prstGeom>
          <a:ln w="50800" cmpd="sng">
            <a:solidFill>
              <a:srgbClr val="00B0F0"/>
            </a:solidFill>
          </a:ln>
        </p:spPr>
      </p:pic>
      <p:pic>
        <p:nvPicPr>
          <p:cNvPr id="8" name="Рисунок 7" descr="IMG_1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240360" cy="2520280"/>
          </a:xfrm>
          <a:prstGeom prst="rect">
            <a:avLst/>
          </a:prstGeom>
          <a:ln w="50800" cmpd="sng">
            <a:solidFill>
              <a:srgbClr val="00B0F0"/>
            </a:solidFill>
          </a:ln>
        </p:spPr>
      </p:pic>
      <p:pic>
        <p:nvPicPr>
          <p:cNvPr id="9" name="Рисунок 8" descr="IMG_1991.JPG"/>
          <p:cNvPicPr>
            <a:picLocks noChangeAspect="1"/>
          </p:cNvPicPr>
          <p:nvPr/>
        </p:nvPicPr>
        <p:blipFill>
          <a:blip r:embed="rId4" cstate="print"/>
          <a:srcRect l="11538" r="7692"/>
          <a:stretch>
            <a:fillRect/>
          </a:stretch>
        </p:blipFill>
        <p:spPr>
          <a:xfrm>
            <a:off x="827584" y="4221088"/>
            <a:ext cx="3312368" cy="2304256"/>
          </a:xfrm>
          <a:prstGeom prst="rect">
            <a:avLst/>
          </a:prstGeom>
          <a:ln w="50800" cmpd="sng">
            <a:solidFill>
              <a:srgbClr val="00B0F0"/>
            </a:solidFill>
          </a:ln>
        </p:spPr>
      </p:pic>
      <p:pic>
        <p:nvPicPr>
          <p:cNvPr id="10" name="Рисунок 9" descr="IMG_19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3240360" cy="2376264"/>
          </a:xfrm>
          <a:prstGeom prst="rect">
            <a:avLst/>
          </a:prstGeom>
          <a:ln w="50800" cmpd="sng">
            <a:solidFill>
              <a:srgbClr val="00B0F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презентаций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47567"/>
            <a:ext cx="3528392" cy="2376264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47567"/>
            <a:ext cx="3366120" cy="2272655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38512"/>
            <a:ext cx="3635896" cy="2476102"/>
          </a:xfrm>
          <a:prstGeom prst="rect">
            <a:avLst/>
          </a:prstGeom>
          <a:noFill/>
          <a:ln w="5080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89894"/>
            <a:ext cx="34083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165618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, информационные бюллетени, газеты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уклет 1 стор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480" y="3789040"/>
            <a:ext cx="4680520" cy="2808312"/>
          </a:xfrm>
          <a:prstGeom prst="rect">
            <a:avLst/>
          </a:prstGeom>
        </p:spPr>
      </p:pic>
      <p:pic>
        <p:nvPicPr>
          <p:cNvPr id="7" name="Рисунок 6" descr="Буклет 2 сторо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64904"/>
            <a:ext cx="4104456" cy="280496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260648"/>
            <a:ext cx="7043208" cy="1912651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Буклеты, информационные бюллетени, газеты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214464" cy="2088232"/>
          </a:xfrm>
          <a:prstGeom prst="rect">
            <a:avLst/>
          </a:prstGeom>
          <a:noFill/>
          <a:ln w="508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465984" cy="2113434"/>
          </a:xfrm>
          <a:prstGeom prst="rect">
            <a:avLst/>
          </a:prstGeom>
          <a:noFill/>
          <a:ln w="508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240360" cy="2376264"/>
          </a:xfrm>
          <a:prstGeom prst="rect">
            <a:avLst/>
          </a:prstGeom>
          <a:noFill/>
          <a:ln w="508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465984" cy="2401466"/>
          </a:xfrm>
          <a:prstGeom prst="rect">
            <a:avLst/>
          </a:prstGeom>
          <a:noFill/>
          <a:ln w="508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323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978995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2808312" cy="2232248"/>
          </a:xfrm>
          <a:prstGeom prst="rect">
            <a:avLst/>
          </a:prstGeom>
          <a:ln w="50800" cmpd="sng">
            <a:solidFill>
              <a:srgbClr val="00B0F0"/>
            </a:solidFill>
          </a:ln>
        </p:spPr>
      </p:pic>
      <p:pic>
        <p:nvPicPr>
          <p:cNvPr id="6" name="Рисунок 5" descr="IMG_1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72816"/>
            <a:ext cx="2952328" cy="2232248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  <p:pic>
        <p:nvPicPr>
          <p:cNvPr id="7" name="Рисунок 6" descr="IMG_1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744416" cy="2376264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  <p:pic>
        <p:nvPicPr>
          <p:cNvPr id="8" name="Рисунок 7" descr="IMG_19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149080"/>
            <a:ext cx="3816424" cy="2376264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051003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Семейные творческие проекты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9588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240360" cy="2376264"/>
          </a:xfrm>
          <a:prstGeom prst="rect">
            <a:avLst/>
          </a:prstGeom>
          <a:ln w="50800" cmpd="sng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312368" cy="2376264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4" y="4363938"/>
            <a:ext cx="3168352" cy="1851670"/>
          </a:xfrm>
          <a:prstGeom prst="rect">
            <a:avLst/>
          </a:prstGeom>
          <a:ln w="50800" cmpd="sng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3384376" cy="1851670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36711"/>
            <a:ext cx="8382000" cy="1152129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Индивидуальный оздоровительный маршрут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0034" y="3929066"/>
            <a:ext cx="8382000" cy="775597"/>
          </a:xfrm>
        </p:spPr>
        <p:txBody>
          <a:bodyPr/>
          <a:lstStyle/>
          <a:p>
            <a:pPr marL="393192" indent="-393192" algn="ctr" defTabSz="914400">
              <a:spcBef>
                <a:spcPts val="0"/>
              </a:spcBef>
              <a:buClr>
                <a:srgbClr val="000000"/>
              </a:buClr>
              <a:buNone/>
            </a:pPr>
            <a:endParaRPr lang="ru-RU" sz="2800" dirty="0" smtClean="0"/>
          </a:p>
          <a:p>
            <a:pPr marL="393192" indent="-393192" defTabSz="914400">
              <a:spcBef>
                <a:spcPts val="0"/>
              </a:spcBef>
              <a:buClr>
                <a:srgbClr val="000000"/>
              </a:buClr>
            </a:pPr>
            <a:endParaRPr lang="ru-RU" sz="2800" dirty="0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580112" y="2285281"/>
            <a:ext cx="2714644" cy="1872208"/>
          </a:xfrm>
          <a:prstGeom prst="roundRect">
            <a:avLst>
              <a:gd name="adj" fmla="val 9033"/>
            </a:avLst>
          </a:prstGeom>
          <a:gradFill flip="none" rotWithShape="1"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Регуляция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двигательной нагрузки</a:t>
            </a:r>
            <a:endPara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971600" y="2285281"/>
            <a:ext cx="2736304" cy="1800200"/>
          </a:xfrm>
          <a:prstGeom prst="roundRect">
            <a:avLst>
              <a:gd name="adj" fmla="val 9033"/>
            </a:avLst>
          </a:prstGeom>
          <a:gradFill flip="none" rotWithShape="1"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 закаливающих форм и методов</a:t>
            </a:r>
            <a:endPara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580112" y="4365102"/>
            <a:ext cx="2714644" cy="1785950"/>
          </a:xfrm>
          <a:prstGeom prst="roundRect">
            <a:avLst>
              <a:gd name="adj" fmla="val 9033"/>
            </a:avLst>
          </a:prstGeom>
          <a:gradFill flip="none" rotWithShape="1"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3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 со специалистами</a:t>
            </a:r>
            <a:endParaRPr lang="ru-RU" sz="23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971600" y="4352254"/>
            <a:ext cx="2736304" cy="1811647"/>
          </a:xfrm>
          <a:prstGeom prst="roundRect">
            <a:avLst>
              <a:gd name="adj" fmla="val 6930"/>
            </a:avLst>
          </a:prstGeom>
          <a:gradFill flip="none" rotWithShape="1"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акцино</a:t>
            </a:r>
            <a:endParaRPr lang="ru-RU" sz="24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3" descr="C:\Users\Песня\Desktop\анимашки\medvedi-na-poezd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97152"/>
            <a:ext cx="44227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6711"/>
            <a:ext cx="8382000" cy="122413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2420888"/>
            <a:ext cx="8382000" cy="4401205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направлен га решение следующих задач: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…объединение обучения и воспитания в целостный образовательный процесс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духовно-нравственных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ценностей и принятых в обществе правил и норм поведения в интересах человека, семьи, общества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…обеспечения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–педагогической поддержки семьи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компетентности родителей (законных представителей)в вопросах развития и образования в вопросах развития семьи и повышение компетентности родителей (законных представителей) в  вопросах охраны и укрепления здоровья детей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6454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51720" y="1588146"/>
            <a:ext cx="6892180" cy="3046988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Взаимодействие с семьёй является приоритетным направлением в формировании культуры здорового образа жизни.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dou96nvkz.ucoz.ru/_si/0/s8163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2411760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80729"/>
            <a:ext cx="8382000" cy="129614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2348880"/>
            <a:ext cx="8382000" cy="206825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является основой: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…для оказания помощи родителям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аконным представителям)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61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7681913" cy="23320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/>
              </a:rPr>
              <a:t>Использование</a:t>
            </a: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mbria Math" pitchFamily="18" charset="0"/>
                <a:ea typeface="Cambria Math" pitchFamily="18" charset="0"/>
                <a:cs typeface="Arial"/>
              </a:rPr>
              <a:t> </a:t>
            </a:r>
            <a:b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mbria Math" pitchFamily="18" charset="0"/>
                <a:ea typeface="Cambria Math" pitchFamily="18" charset="0"/>
                <a:cs typeface="Arial"/>
              </a:rPr>
            </a:b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mbria Math" pitchFamily="18" charset="0"/>
                <a:ea typeface="Cambria Math" pitchFamily="18" charset="0"/>
                <a:cs typeface="Arial"/>
              </a:rPr>
              <a:t>информационно коммуникативных технологий одна из эффективных  форм взаимодействия с семьями воспитанников в формировании здорового </a:t>
            </a:r>
            <a:b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mbria Math" pitchFamily="18" charset="0"/>
                <a:ea typeface="Cambria Math" pitchFamily="18" charset="0"/>
                <a:cs typeface="Arial"/>
              </a:rPr>
            </a:b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mbria Math" pitchFamily="18" charset="0"/>
                <a:ea typeface="Cambria Math" pitchFamily="18" charset="0"/>
                <a:cs typeface="Arial"/>
              </a:rPr>
              <a:t>образа жизни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1026" name="Picture 2" descr="C:\Documents and Settings\АЛИНА\Рабочий стол\семинар!\ПК птиц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2808312" cy="2365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t="8051"/>
          <a:stretch/>
        </p:blipFill>
        <p:spPr bwMode="auto">
          <a:xfrm>
            <a:off x="467545" y="764704"/>
            <a:ext cx="8208912" cy="55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ru-RU" dirty="0" smtClean="0"/>
              <a:t>Сайт МАДОУ «МАЯЧОК»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0"/>
            <a:ext cx="7043208" cy="2173299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страничках сайта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1"/>
          <a:stretch/>
        </p:blipFill>
        <p:spPr bwMode="auto">
          <a:xfrm>
            <a:off x="251520" y="1340769"/>
            <a:ext cx="864096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страничке сайта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mayachok205nt.ucoz.ru/shapka/pre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952328" cy="1166614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  <p:pic>
        <p:nvPicPr>
          <p:cNvPr id="6" name="Рисунок 5" descr="http://mayachok205nt.ucoz.ru/shapka/pre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2913112" cy="1008112"/>
          </a:xfrm>
          <a:prstGeom prst="rect">
            <a:avLst/>
          </a:prstGeom>
          <a:noFill/>
          <a:ln w="50800" cmpd="sng">
            <a:solidFill>
              <a:srgbClr val="002060"/>
            </a:solidFill>
          </a:ln>
        </p:spPr>
      </p:pic>
      <p:pic>
        <p:nvPicPr>
          <p:cNvPr id="7" name="Рисунок 6" descr="http://mayachok205nt.ucoz.ru/shapka/pr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3096344" cy="1080120"/>
          </a:xfrm>
          <a:prstGeom prst="rect">
            <a:avLst/>
          </a:prstGeom>
          <a:noFill/>
          <a:ln w="50800" cmpd="sng">
            <a:solidFill>
              <a:srgbClr val="002060"/>
            </a:solidFill>
          </a:ln>
        </p:spPr>
      </p:pic>
      <p:pic>
        <p:nvPicPr>
          <p:cNvPr id="8" name="Рисунок 7" descr="http://mayachok205nt.ucoz.ru/shapka/pre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3168352" cy="1080120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260648"/>
            <a:ext cx="7043208" cy="1912651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Открытое занятие. 16.04.2014\17.04.2014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397483" cy="2044055"/>
          </a:xfrm>
          <a:prstGeom prst="rect">
            <a:avLst/>
          </a:prstGeom>
          <a:noFill/>
          <a:ln w="508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AM0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312368" cy="2088232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8" name="Рисунок 7" descr="CAM0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3960440" cy="2304256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9" name="Рисунок 8" descr="IMG_17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4032448" cy="2304256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TS010286786</Template>
  <TotalTime>661</TotalTime>
  <Words>383</Words>
  <Application>Microsoft Office PowerPoint</Application>
  <PresentationFormat>Экран (4:3)</PresentationFormat>
  <Paragraphs>38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TS010286786</vt:lpstr>
      <vt:lpstr>Белый текст и шрифт Courier для слайдов с кодом</vt:lpstr>
      <vt:lpstr> Эффективное взаимодействие с семьями воспитанников по формированию  здоровья</vt:lpstr>
      <vt:lpstr>ФГОС ДО  1.6</vt:lpstr>
      <vt:lpstr>Взаимодействие с семьёй является приоритетным направлением в формировании культуры здорового образа жизни.</vt:lpstr>
      <vt:lpstr>ФГОС ДО 1.7</vt:lpstr>
      <vt:lpstr>Использование  информационно коммуникативных технологий одна из эффективных  форм взаимодействия с семьями воспитанников в формировании здорового  образа жизни</vt:lpstr>
      <vt:lpstr>Сайт МАДОУ «МАЯЧОК»</vt:lpstr>
      <vt:lpstr>На страничках сайта</vt:lpstr>
      <vt:lpstr>На страничке сайта</vt:lpstr>
      <vt:lpstr>День открытых дверей</vt:lpstr>
      <vt:lpstr>Наглядная информация</vt:lpstr>
      <vt:lpstr>Использование презентаций</vt:lpstr>
      <vt:lpstr>Буклеты , информационные бюллетени, газеты</vt:lpstr>
      <vt:lpstr>Буклеты, информационные бюллетени, газеты</vt:lpstr>
      <vt:lpstr>Мастер-класс для родителей</vt:lpstr>
      <vt:lpstr>Семейные творческие проекты</vt:lpstr>
      <vt:lpstr>Индивидуальный оздоровительный маршрут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ИКТ в ДОУ в условиях введения ФГОС ДО</dc:title>
  <dc:creator>Вечтомова</dc:creator>
  <cp:lastModifiedBy>user</cp:lastModifiedBy>
  <cp:revision>73</cp:revision>
  <dcterms:created xsi:type="dcterms:W3CDTF">2014-02-09T15:08:28Z</dcterms:created>
  <dcterms:modified xsi:type="dcterms:W3CDTF">2015-03-19T05:49:48Z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